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sldIdLst>
    <p:sldId id="256" r:id="rId2"/>
    <p:sldId id="271" r:id="rId3"/>
    <p:sldId id="258" r:id="rId4"/>
    <p:sldId id="259" r:id="rId5"/>
    <p:sldId id="257" r:id="rId6"/>
    <p:sldId id="261" r:id="rId7"/>
    <p:sldId id="269" r:id="rId8"/>
    <p:sldId id="262" r:id="rId9"/>
    <p:sldId id="268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/>
    <p:restoredTop sz="93260"/>
  </p:normalViewPr>
  <p:slideViewPr>
    <p:cSldViewPr snapToGrid="0" snapToObjects="1">
      <p:cViewPr>
        <p:scale>
          <a:sx n="100" d="100"/>
          <a:sy n="100" d="100"/>
        </p:scale>
        <p:origin x="46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4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11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235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6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1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5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0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0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5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39DD6-77AE-4045-B0B4-DD83FA264F15}" type="datetimeFigureOut">
              <a:rPr lang="en-US" smtClean="0"/>
              <a:t>3/7/20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7EC8DA-DA36-B547-98B9-066FB66B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28795"/>
          </a:xfrm>
        </p:spPr>
        <p:txBody>
          <a:bodyPr/>
          <a:lstStyle/>
          <a:p>
            <a:pPr algn="l"/>
            <a:r>
              <a:rPr lang="en-US" dirty="0" smtClean="0"/>
              <a:t>Woodlands Assessment &amp; Target-Setting 2019-20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7115" y="2458859"/>
            <a:ext cx="9144000" cy="4151803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7115" y="1030288"/>
            <a:ext cx="6553202" cy="1336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677115" y="2458859"/>
            <a:ext cx="6783501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311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 descr="C:\Users\perry.a2\Desktop\Unity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65" y="4773232"/>
            <a:ext cx="1655682" cy="159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90" y="4773232"/>
            <a:ext cx="2489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27100"/>
          </a:xfrm>
        </p:spPr>
        <p:txBody>
          <a:bodyPr>
            <a:noAutofit/>
          </a:bodyPr>
          <a:lstStyle/>
          <a:p>
            <a:r>
              <a:rPr lang="en-US" sz="2400" dirty="0"/>
              <a:t>Pupil Progress Meetings 2019-20: Bespoke </a:t>
            </a:r>
            <a:r>
              <a:rPr lang="en-US" sz="2400" dirty="0" smtClean="0"/>
              <a:t>Frameworks; dialogue for celebration &amp; improvement  </a:t>
            </a:r>
            <a:endParaRPr lang="en-US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927100"/>
            <a:ext cx="3348761" cy="23876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34" y="848879"/>
            <a:ext cx="4156075" cy="255472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46" y="927100"/>
            <a:ext cx="4051154" cy="2476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82" y="3606800"/>
            <a:ext cx="4062931" cy="2473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46" y="3606800"/>
            <a:ext cx="4051154" cy="2473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6" y="3606800"/>
            <a:ext cx="3543777" cy="212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9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93800"/>
          </a:xfrm>
        </p:spPr>
        <p:txBody>
          <a:bodyPr/>
          <a:lstStyle/>
          <a:p>
            <a:r>
              <a:rPr lang="en-US" dirty="0"/>
              <a:t>Philosophy Behind Assessment </a:t>
            </a:r>
            <a:br>
              <a:rPr lang="en-US" dirty="0"/>
            </a:br>
            <a:r>
              <a:rPr lang="en-US" dirty="0"/>
              <a:t>at Woodlands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3800"/>
            <a:ext cx="8596668" cy="5664199"/>
          </a:xfrm>
        </p:spPr>
        <p:txBody>
          <a:bodyPr/>
          <a:lstStyle/>
          <a:p>
            <a:r>
              <a:rPr lang="en-US" sz="2400" dirty="0"/>
              <a:t>Assessment must be bespoke, relevant, streamlined and accessible. </a:t>
            </a:r>
          </a:p>
          <a:p>
            <a:r>
              <a:rPr lang="en-US" sz="2400" dirty="0"/>
              <a:t>Assessment must enable learning and progression. </a:t>
            </a:r>
          </a:p>
          <a:p>
            <a:r>
              <a:rPr lang="en-US" sz="2400" dirty="0"/>
              <a:t>Empowering learning is a multi-faceted process; data is only one facet. </a:t>
            </a:r>
          </a:p>
          <a:p>
            <a:r>
              <a:rPr lang="en-US" sz="2400" dirty="0"/>
              <a:t>Pupils may follow different curricular flight-paths at different times, or require a flexible curricular combination.</a:t>
            </a:r>
          </a:p>
          <a:p>
            <a:r>
              <a:rPr lang="en-US" sz="2400" dirty="0"/>
              <a:t>It is achievement that matters, not attainment.</a:t>
            </a:r>
          </a:p>
          <a:p>
            <a:r>
              <a:rPr lang="en-US" sz="2400" dirty="0"/>
              <a:t>Assessment schemes may be linear, or they may provide </a:t>
            </a:r>
            <a:r>
              <a:rPr lang="en-US" sz="2400" dirty="0" smtClean="0"/>
              <a:t>a lateral </a:t>
            </a:r>
            <a:r>
              <a:rPr lang="en-US" sz="2400" dirty="0"/>
              <a:t>“patchwork quilt”.  </a:t>
            </a:r>
          </a:p>
          <a:p>
            <a:r>
              <a:rPr lang="en-US" sz="2400" dirty="0"/>
              <a:t>The curriculum must be diverse and holistic, and so must assessment.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9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09929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New Assessment Framework:</a:t>
            </a:r>
            <a:br>
              <a:rPr lang="en-GB" dirty="0" smtClean="0"/>
            </a:br>
            <a:r>
              <a:rPr lang="en-GB" dirty="0" smtClean="0"/>
              <a:t>A Brief History!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Old </a:t>
            </a:r>
            <a:r>
              <a:rPr lang="en-GB" dirty="0" smtClean="0"/>
              <a:t>Curriculum: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New Curriculum: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“Life Without Levels”: </a:t>
            </a:r>
            <a:r>
              <a:rPr lang="en-GB" dirty="0"/>
              <a:t>Woodlands Steps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89212" y="2593350"/>
            <a:ext cx="2592288" cy="571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 Levels (P1i – P8)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91528" y="2593350"/>
            <a:ext cx="756636" cy="5685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58192" y="2593350"/>
            <a:ext cx="2592288" cy="56854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Old National Curriculum (L1c – L8)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89212" y="3789040"/>
            <a:ext cx="2592288" cy="571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 Levels (P1i – P8)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03753" y="3791957"/>
            <a:ext cx="1495501" cy="5685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Gap </a:t>
            </a:r>
            <a:r>
              <a:rPr lang="en-GB" dirty="0">
                <a:solidFill>
                  <a:schemeClr val="tx1"/>
                </a:solidFill>
              </a:rPr>
              <a:t>got Bigger!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21507" y="3803476"/>
            <a:ext cx="2592288" cy="5685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New National Curriculum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89212" y="5013602"/>
            <a:ext cx="6696744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One continuum </a:t>
            </a:r>
            <a:r>
              <a:rPr lang="en-GB" dirty="0" smtClean="0"/>
              <a:t>(W1i </a:t>
            </a:r>
            <a:r>
              <a:rPr lang="en-GB" dirty="0"/>
              <a:t>– </a:t>
            </a:r>
            <a:r>
              <a:rPr lang="en-GB" dirty="0" smtClean="0"/>
              <a:t>W18</a:t>
            </a:r>
            <a:r>
              <a:rPr lang="en-GB" dirty="0"/>
              <a:t>) </a:t>
            </a:r>
            <a:r>
              <a:rPr lang="en-GB" dirty="0" smtClean="0"/>
              <a:t>- bridging </a:t>
            </a:r>
            <a:r>
              <a:rPr lang="en-GB" dirty="0"/>
              <a:t>the Gap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95" y="609600"/>
            <a:ext cx="2489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219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Woodlands Assessment </a:t>
            </a:r>
            <a:br>
              <a:rPr lang="en-US" sz="2400" dirty="0" smtClean="0"/>
            </a:br>
            <a:r>
              <a:rPr lang="en-US" sz="2400" dirty="0" smtClean="0"/>
              <a:t>Equivalence Chart (an in-exact science)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68" y="125663"/>
            <a:ext cx="1729844" cy="102378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3" y="1344864"/>
            <a:ext cx="9653006" cy="4697161"/>
          </a:xfrm>
        </p:spPr>
      </p:pic>
    </p:spTree>
    <p:extLst>
      <p:ext uri="{BB962C8B-B14F-4D97-AF65-F5344CB8AC3E}">
        <p14:creationId xmlns:p14="http://schemas.microsoft.com/office/powerpoint/2010/main" val="8505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Curricular Assessment: Solar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40" y="457200"/>
            <a:ext cx="2489200" cy="1473200"/>
          </a:xfrm>
        </p:spPr>
      </p:pic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015867"/>
              </p:ext>
            </p:extLst>
          </p:nvPr>
        </p:nvGraphicFramePr>
        <p:xfrm>
          <a:off x="677334" y="2139452"/>
          <a:ext cx="7717366" cy="372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3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0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6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0886">
                <a:tc>
                  <a:txBody>
                    <a:bodyPr/>
                    <a:lstStyle/>
                    <a:p>
                      <a:r>
                        <a:rPr lang="en-GB" dirty="0"/>
                        <a:t>Subject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Strands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Range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Overall Weighting</a:t>
                      </a:r>
                      <a:r>
                        <a:rPr lang="en-GB" sz="1800" baseline="0" dirty="0"/>
                        <a:t> </a:t>
                      </a:r>
                      <a:endParaRPr lang="en-GB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0886">
                <a:tc>
                  <a:txBody>
                    <a:bodyPr/>
                    <a:lstStyle/>
                    <a:p>
                      <a:r>
                        <a:rPr lang="en-GB" sz="1800" dirty="0"/>
                        <a:t>Literacy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GB" sz="1200" baseline="0" dirty="0" smtClean="0"/>
                        <a:t>Writing 2) Reading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aseline="0" dirty="0" smtClean="0"/>
                        <a:t>3) Communication, Vocabulary, Grammar and Punctuation </a:t>
                      </a:r>
                      <a:endParaRPr lang="en-GB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</a:t>
                      </a:r>
                      <a:r>
                        <a:rPr lang="en-GB" sz="1600" dirty="0" smtClean="0"/>
                        <a:t>4 </a:t>
                      </a:r>
                      <a:r>
                        <a:rPr lang="en-GB" sz="1600" dirty="0"/>
                        <a:t>– </a:t>
                      </a:r>
                      <a:r>
                        <a:rPr lang="en-GB" sz="1600" dirty="0" smtClean="0"/>
                        <a:t>W18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33% </a:t>
                      </a:r>
                      <a:r>
                        <a:rPr lang="en-GB" sz="1200" dirty="0"/>
                        <a:t>per strand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en-GB" sz="1800" dirty="0"/>
                        <a:t>Numeracy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GB" sz="1200" baseline="0" dirty="0" smtClean="0"/>
                        <a:t>Using, Applying, Statistics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aseline="0" dirty="0" smtClean="0"/>
                        <a:t>2) Shape 3) Number</a:t>
                      </a:r>
                      <a:endParaRPr lang="en-GB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21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</a:t>
                      </a:r>
                      <a:r>
                        <a:rPr lang="en-GB" sz="1600" dirty="0" smtClean="0"/>
                        <a:t>4 </a:t>
                      </a:r>
                      <a:r>
                        <a:rPr lang="en-GB" sz="1600" dirty="0"/>
                        <a:t>– </a:t>
                      </a:r>
                      <a:r>
                        <a:rPr lang="en-GB" sz="1600" dirty="0" smtClean="0"/>
                        <a:t>W18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33% </a:t>
                      </a:r>
                      <a:r>
                        <a:rPr lang="en-GB" sz="1200" dirty="0"/>
                        <a:t>per strand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9243">
                <a:tc>
                  <a:txBody>
                    <a:bodyPr/>
                    <a:lstStyle/>
                    <a:p>
                      <a:r>
                        <a:rPr lang="en-GB" sz="1800" dirty="0"/>
                        <a:t>Science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Enquiry </a:t>
                      </a:r>
                      <a:endParaRPr lang="en-GB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21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</a:t>
                      </a:r>
                      <a:r>
                        <a:rPr lang="en-GB" sz="1600" dirty="0" smtClean="0"/>
                        <a:t>4 </a:t>
                      </a:r>
                      <a:r>
                        <a:rPr lang="en-GB" sz="1600" dirty="0"/>
                        <a:t>– </a:t>
                      </a:r>
                      <a:r>
                        <a:rPr lang="en-GB" sz="1600" dirty="0" smtClean="0"/>
                        <a:t>W18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100% </a:t>
                      </a:r>
                      <a:r>
                        <a:rPr lang="en-GB" sz="1200" dirty="0"/>
                        <a:t>per</a:t>
                      </a:r>
                      <a:r>
                        <a:rPr lang="en-GB" sz="1200" baseline="0" dirty="0"/>
                        <a:t> strand</a:t>
                      </a:r>
                      <a:endParaRPr lang="en-GB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243">
                <a:tc>
                  <a:txBody>
                    <a:bodyPr/>
                    <a:lstStyle/>
                    <a:p>
                      <a:r>
                        <a:rPr lang="en-GB" sz="1800" dirty="0"/>
                        <a:t>Computing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N/A</a:t>
                      </a:r>
                      <a:endParaRPr lang="en-GB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21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</a:t>
                      </a:r>
                      <a:r>
                        <a:rPr lang="en-GB" sz="1600" dirty="0" smtClean="0"/>
                        <a:t>4 </a:t>
                      </a:r>
                      <a:r>
                        <a:rPr lang="en-GB" sz="1600" dirty="0"/>
                        <a:t>– </a:t>
                      </a:r>
                      <a:r>
                        <a:rPr lang="en-GB" sz="1600" dirty="0" smtClean="0"/>
                        <a:t>W18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21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100%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9243">
                <a:tc>
                  <a:txBody>
                    <a:bodyPr/>
                    <a:lstStyle/>
                    <a:p>
                      <a:r>
                        <a:rPr lang="en-GB" sz="1800" dirty="0"/>
                        <a:t>S.M.S.C.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N/A</a:t>
                      </a:r>
                      <a:endParaRPr lang="en-GB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21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</a:t>
                      </a:r>
                      <a:r>
                        <a:rPr lang="en-GB" sz="1600" dirty="0" smtClean="0"/>
                        <a:t>4 </a:t>
                      </a:r>
                      <a:r>
                        <a:rPr lang="en-GB" sz="1600" dirty="0"/>
                        <a:t>– </a:t>
                      </a:r>
                      <a:r>
                        <a:rPr lang="en-GB" sz="1600" dirty="0" smtClean="0"/>
                        <a:t>W18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21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100%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9243">
                <a:tc>
                  <a:txBody>
                    <a:bodyPr/>
                    <a:lstStyle/>
                    <a:p>
                      <a:r>
                        <a:rPr lang="en-GB" sz="1800" dirty="0"/>
                        <a:t>Lower P (PMLD)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Communication</a:t>
                      </a:r>
                      <a:endParaRPr lang="en-GB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</a:t>
                      </a:r>
                      <a:r>
                        <a:rPr lang="en-GB" sz="1600" dirty="0" smtClean="0"/>
                        <a:t>1i </a:t>
                      </a:r>
                      <a:r>
                        <a:rPr lang="en-GB" sz="1600" dirty="0"/>
                        <a:t>– </a:t>
                      </a:r>
                      <a:r>
                        <a:rPr lang="en-GB" sz="1600" dirty="0" smtClean="0"/>
                        <a:t>W3ii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100%</a:t>
                      </a:r>
                      <a:endParaRPr lang="en-GB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53474" y="687983"/>
            <a:ext cx="10798726" cy="56468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mtClean="0"/>
              <a:t>P1   P2     P3    P4    P5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10590721" y="4269948"/>
            <a:ext cx="0" cy="168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0425621" y="4269948"/>
            <a:ext cx="0" cy="168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0222421" y="4269948"/>
            <a:ext cx="0" cy="168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0044621" y="4269948"/>
            <a:ext cx="0" cy="168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9790621" y="4269948"/>
            <a:ext cx="0" cy="168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9473121" y="4269948"/>
            <a:ext cx="0" cy="168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9155621" y="4269948"/>
            <a:ext cx="0" cy="168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850821" y="4269948"/>
            <a:ext cx="0" cy="168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8533321" y="4269948"/>
            <a:ext cx="0" cy="168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818821" y="5133548"/>
            <a:ext cx="0" cy="168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285421" y="5133548"/>
            <a:ext cx="0" cy="168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0"/>
          <p:cNvSpPr/>
          <p:nvPr/>
        </p:nvSpPr>
        <p:spPr>
          <a:xfrm>
            <a:off x="7683549" y="1635010"/>
            <a:ext cx="588048" cy="2219401"/>
          </a:xfrm>
          <a:custGeom>
            <a:avLst/>
            <a:gdLst>
              <a:gd name="connsiteX0" fmla="*/ 0 w 2008701"/>
              <a:gd name="connsiteY0" fmla="*/ 0 h 2756094"/>
              <a:gd name="connsiteX1" fmla="*/ 2008701 w 2008701"/>
              <a:gd name="connsiteY1" fmla="*/ 0 h 2756094"/>
              <a:gd name="connsiteX2" fmla="*/ 2008701 w 2008701"/>
              <a:gd name="connsiteY2" fmla="*/ 2756094 h 2756094"/>
              <a:gd name="connsiteX3" fmla="*/ 0 w 2008701"/>
              <a:gd name="connsiteY3" fmla="*/ 2756094 h 2756094"/>
              <a:gd name="connsiteX4" fmla="*/ 0 w 2008701"/>
              <a:gd name="connsiteY4" fmla="*/ 0 h 2756094"/>
              <a:gd name="connsiteX0" fmla="*/ 0 w 2026989"/>
              <a:gd name="connsiteY0" fmla="*/ 0 h 2756094"/>
              <a:gd name="connsiteX1" fmla="*/ 2008701 w 2026989"/>
              <a:gd name="connsiteY1" fmla="*/ 0 h 2756094"/>
              <a:gd name="connsiteX2" fmla="*/ 2026989 w 2026989"/>
              <a:gd name="connsiteY2" fmla="*/ 2756094 h 2756094"/>
              <a:gd name="connsiteX3" fmla="*/ 0 w 2026989"/>
              <a:gd name="connsiteY3" fmla="*/ 2756094 h 2756094"/>
              <a:gd name="connsiteX4" fmla="*/ 0 w 2026989"/>
              <a:gd name="connsiteY4" fmla="*/ 0 h 2756094"/>
              <a:gd name="connsiteX0" fmla="*/ 0 w 2026989"/>
              <a:gd name="connsiteY0" fmla="*/ 0 h 2764222"/>
              <a:gd name="connsiteX1" fmla="*/ 2008701 w 2026989"/>
              <a:gd name="connsiteY1" fmla="*/ 0 h 2764222"/>
              <a:gd name="connsiteX2" fmla="*/ 2026989 w 2026989"/>
              <a:gd name="connsiteY2" fmla="*/ 2756094 h 2764222"/>
              <a:gd name="connsiteX3" fmla="*/ 0 w 2026989"/>
              <a:gd name="connsiteY3" fmla="*/ 2756094 h 2764222"/>
              <a:gd name="connsiteX4" fmla="*/ 0 w 2026989"/>
              <a:gd name="connsiteY4" fmla="*/ 0 h 276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989" h="2764222">
                <a:moveTo>
                  <a:pt x="0" y="0"/>
                </a:moveTo>
                <a:lnTo>
                  <a:pt x="2008701" y="0"/>
                </a:lnTo>
                <a:lnTo>
                  <a:pt x="2026989" y="2756094"/>
                </a:lnTo>
                <a:cubicBezTo>
                  <a:pt x="1570782" y="2774382"/>
                  <a:pt x="675663" y="2756094"/>
                  <a:pt x="0" y="27560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0"/>
          <p:cNvSpPr/>
          <p:nvPr/>
        </p:nvSpPr>
        <p:spPr>
          <a:xfrm>
            <a:off x="7095501" y="1640711"/>
            <a:ext cx="588048" cy="2219401"/>
          </a:xfrm>
          <a:custGeom>
            <a:avLst/>
            <a:gdLst>
              <a:gd name="connsiteX0" fmla="*/ 0 w 2008701"/>
              <a:gd name="connsiteY0" fmla="*/ 0 h 2756094"/>
              <a:gd name="connsiteX1" fmla="*/ 2008701 w 2008701"/>
              <a:gd name="connsiteY1" fmla="*/ 0 h 2756094"/>
              <a:gd name="connsiteX2" fmla="*/ 2008701 w 2008701"/>
              <a:gd name="connsiteY2" fmla="*/ 2756094 h 2756094"/>
              <a:gd name="connsiteX3" fmla="*/ 0 w 2008701"/>
              <a:gd name="connsiteY3" fmla="*/ 2756094 h 2756094"/>
              <a:gd name="connsiteX4" fmla="*/ 0 w 2008701"/>
              <a:gd name="connsiteY4" fmla="*/ 0 h 2756094"/>
              <a:gd name="connsiteX0" fmla="*/ 0 w 2026989"/>
              <a:gd name="connsiteY0" fmla="*/ 0 h 2756094"/>
              <a:gd name="connsiteX1" fmla="*/ 2008701 w 2026989"/>
              <a:gd name="connsiteY1" fmla="*/ 0 h 2756094"/>
              <a:gd name="connsiteX2" fmla="*/ 2026989 w 2026989"/>
              <a:gd name="connsiteY2" fmla="*/ 2756094 h 2756094"/>
              <a:gd name="connsiteX3" fmla="*/ 0 w 2026989"/>
              <a:gd name="connsiteY3" fmla="*/ 2756094 h 2756094"/>
              <a:gd name="connsiteX4" fmla="*/ 0 w 2026989"/>
              <a:gd name="connsiteY4" fmla="*/ 0 h 2756094"/>
              <a:gd name="connsiteX0" fmla="*/ 0 w 2026989"/>
              <a:gd name="connsiteY0" fmla="*/ 0 h 2764222"/>
              <a:gd name="connsiteX1" fmla="*/ 2008701 w 2026989"/>
              <a:gd name="connsiteY1" fmla="*/ 0 h 2764222"/>
              <a:gd name="connsiteX2" fmla="*/ 2026989 w 2026989"/>
              <a:gd name="connsiteY2" fmla="*/ 2756094 h 2764222"/>
              <a:gd name="connsiteX3" fmla="*/ 0 w 2026989"/>
              <a:gd name="connsiteY3" fmla="*/ 2756094 h 2764222"/>
              <a:gd name="connsiteX4" fmla="*/ 0 w 2026989"/>
              <a:gd name="connsiteY4" fmla="*/ 0 h 276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989" h="2764222">
                <a:moveTo>
                  <a:pt x="0" y="0"/>
                </a:moveTo>
                <a:lnTo>
                  <a:pt x="2008701" y="0"/>
                </a:lnTo>
                <a:lnTo>
                  <a:pt x="2026989" y="2756094"/>
                </a:lnTo>
                <a:cubicBezTo>
                  <a:pt x="1570782" y="2774382"/>
                  <a:pt x="675663" y="2756094"/>
                  <a:pt x="0" y="27560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0"/>
          <p:cNvSpPr/>
          <p:nvPr/>
        </p:nvSpPr>
        <p:spPr>
          <a:xfrm>
            <a:off x="6521277" y="1640711"/>
            <a:ext cx="588048" cy="2219401"/>
          </a:xfrm>
          <a:custGeom>
            <a:avLst/>
            <a:gdLst>
              <a:gd name="connsiteX0" fmla="*/ 0 w 2008701"/>
              <a:gd name="connsiteY0" fmla="*/ 0 h 2756094"/>
              <a:gd name="connsiteX1" fmla="*/ 2008701 w 2008701"/>
              <a:gd name="connsiteY1" fmla="*/ 0 h 2756094"/>
              <a:gd name="connsiteX2" fmla="*/ 2008701 w 2008701"/>
              <a:gd name="connsiteY2" fmla="*/ 2756094 h 2756094"/>
              <a:gd name="connsiteX3" fmla="*/ 0 w 2008701"/>
              <a:gd name="connsiteY3" fmla="*/ 2756094 h 2756094"/>
              <a:gd name="connsiteX4" fmla="*/ 0 w 2008701"/>
              <a:gd name="connsiteY4" fmla="*/ 0 h 2756094"/>
              <a:gd name="connsiteX0" fmla="*/ 0 w 2026989"/>
              <a:gd name="connsiteY0" fmla="*/ 0 h 2756094"/>
              <a:gd name="connsiteX1" fmla="*/ 2008701 w 2026989"/>
              <a:gd name="connsiteY1" fmla="*/ 0 h 2756094"/>
              <a:gd name="connsiteX2" fmla="*/ 2026989 w 2026989"/>
              <a:gd name="connsiteY2" fmla="*/ 2756094 h 2756094"/>
              <a:gd name="connsiteX3" fmla="*/ 0 w 2026989"/>
              <a:gd name="connsiteY3" fmla="*/ 2756094 h 2756094"/>
              <a:gd name="connsiteX4" fmla="*/ 0 w 2026989"/>
              <a:gd name="connsiteY4" fmla="*/ 0 h 2756094"/>
              <a:gd name="connsiteX0" fmla="*/ 0 w 2026989"/>
              <a:gd name="connsiteY0" fmla="*/ 0 h 2764222"/>
              <a:gd name="connsiteX1" fmla="*/ 2008701 w 2026989"/>
              <a:gd name="connsiteY1" fmla="*/ 0 h 2764222"/>
              <a:gd name="connsiteX2" fmla="*/ 2026989 w 2026989"/>
              <a:gd name="connsiteY2" fmla="*/ 2756094 h 2764222"/>
              <a:gd name="connsiteX3" fmla="*/ 0 w 2026989"/>
              <a:gd name="connsiteY3" fmla="*/ 2756094 h 2764222"/>
              <a:gd name="connsiteX4" fmla="*/ 0 w 2026989"/>
              <a:gd name="connsiteY4" fmla="*/ 0 h 276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989" h="2764222">
                <a:moveTo>
                  <a:pt x="0" y="0"/>
                </a:moveTo>
                <a:lnTo>
                  <a:pt x="2008701" y="0"/>
                </a:lnTo>
                <a:lnTo>
                  <a:pt x="2026989" y="2756094"/>
                </a:lnTo>
                <a:cubicBezTo>
                  <a:pt x="1570782" y="2774382"/>
                  <a:pt x="675663" y="2756094"/>
                  <a:pt x="0" y="27560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43" name="Rectangle 40"/>
          <p:cNvSpPr/>
          <p:nvPr/>
        </p:nvSpPr>
        <p:spPr>
          <a:xfrm>
            <a:off x="5955658" y="1640711"/>
            <a:ext cx="2331588" cy="2219401"/>
          </a:xfrm>
          <a:custGeom>
            <a:avLst/>
            <a:gdLst>
              <a:gd name="connsiteX0" fmla="*/ 0 w 2008701"/>
              <a:gd name="connsiteY0" fmla="*/ 0 h 2756094"/>
              <a:gd name="connsiteX1" fmla="*/ 2008701 w 2008701"/>
              <a:gd name="connsiteY1" fmla="*/ 0 h 2756094"/>
              <a:gd name="connsiteX2" fmla="*/ 2008701 w 2008701"/>
              <a:gd name="connsiteY2" fmla="*/ 2756094 h 2756094"/>
              <a:gd name="connsiteX3" fmla="*/ 0 w 2008701"/>
              <a:gd name="connsiteY3" fmla="*/ 2756094 h 2756094"/>
              <a:gd name="connsiteX4" fmla="*/ 0 w 2008701"/>
              <a:gd name="connsiteY4" fmla="*/ 0 h 2756094"/>
              <a:gd name="connsiteX0" fmla="*/ 0 w 2026989"/>
              <a:gd name="connsiteY0" fmla="*/ 0 h 2756094"/>
              <a:gd name="connsiteX1" fmla="*/ 2008701 w 2026989"/>
              <a:gd name="connsiteY1" fmla="*/ 0 h 2756094"/>
              <a:gd name="connsiteX2" fmla="*/ 2026989 w 2026989"/>
              <a:gd name="connsiteY2" fmla="*/ 2756094 h 2756094"/>
              <a:gd name="connsiteX3" fmla="*/ 0 w 2026989"/>
              <a:gd name="connsiteY3" fmla="*/ 2756094 h 2756094"/>
              <a:gd name="connsiteX4" fmla="*/ 0 w 2026989"/>
              <a:gd name="connsiteY4" fmla="*/ 0 h 2756094"/>
              <a:gd name="connsiteX0" fmla="*/ 0 w 2026989"/>
              <a:gd name="connsiteY0" fmla="*/ 0 h 2764222"/>
              <a:gd name="connsiteX1" fmla="*/ 2008701 w 2026989"/>
              <a:gd name="connsiteY1" fmla="*/ 0 h 2764222"/>
              <a:gd name="connsiteX2" fmla="*/ 2026989 w 2026989"/>
              <a:gd name="connsiteY2" fmla="*/ 2756094 h 2764222"/>
              <a:gd name="connsiteX3" fmla="*/ 0 w 2026989"/>
              <a:gd name="connsiteY3" fmla="*/ 2756094 h 2764222"/>
              <a:gd name="connsiteX4" fmla="*/ 0 w 2026989"/>
              <a:gd name="connsiteY4" fmla="*/ 0 h 276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989" h="2764222">
                <a:moveTo>
                  <a:pt x="0" y="0"/>
                </a:moveTo>
                <a:lnTo>
                  <a:pt x="2008701" y="0"/>
                </a:lnTo>
                <a:lnTo>
                  <a:pt x="2026989" y="2756094"/>
                </a:lnTo>
                <a:cubicBezTo>
                  <a:pt x="1570782" y="2774382"/>
                  <a:pt x="675663" y="2756094"/>
                  <a:pt x="0" y="27560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76719" y="1641417"/>
            <a:ext cx="1690295" cy="2778593"/>
          </a:xfrm>
          <a:custGeom>
            <a:avLst/>
            <a:gdLst>
              <a:gd name="connsiteX0" fmla="*/ 0 w 2008701"/>
              <a:gd name="connsiteY0" fmla="*/ 0 h 2756094"/>
              <a:gd name="connsiteX1" fmla="*/ 2008701 w 2008701"/>
              <a:gd name="connsiteY1" fmla="*/ 0 h 2756094"/>
              <a:gd name="connsiteX2" fmla="*/ 2008701 w 2008701"/>
              <a:gd name="connsiteY2" fmla="*/ 2756094 h 2756094"/>
              <a:gd name="connsiteX3" fmla="*/ 0 w 2008701"/>
              <a:gd name="connsiteY3" fmla="*/ 2756094 h 2756094"/>
              <a:gd name="connsiteX4" fmla="*/ 0 w 2008701"/>
              <a:gd name="connsiteY4" fmla="*/ 0 h 2756094"/>
              <a:gd name="connsiteX0" fmla="*/ 0 w 2026989"/>
              <a:gd name="connsiteY0" fmla="*/ 0 h 2756094"/>
              <a:gd name="connsiteX1" fmla="*/ 2008701 w 2026989"/>
              <a:gd name="connsiteY1" fmla="*/ 0 h 2756094"/>
              <a:gd name="connsiteX2" fmla="*/ 2026989 w 2026989"/>
              <a:gd name="connsiteY2" fmla="*/ 2756094 h 2756094"/>
              <a:gd name="connsiteX3" fmla="*/ 0 w 2026989"/>
              <a:gd name="connsiteY3" fmla="*/ 2756094 h 2756094"/>
              <a:gd name="connsiteX4" fmla="*/ 0 w 2026989"/>
              <a:gd name="connsiteY4" fmla="*/ 0 h 2756094"/>
              <a:gd name="connsiteX0" fmla="*/ 0 w 2026989"/>
              <a:gd name="connsiteY0" fmla="*/ 0 h 2764222"/>
              <a:gd name="connsiteX1" fmla="*/ 2008701 w 2026989"/>
              <a:gd name="connsiteY1" fmla="*/ 0 h 2764222"/>
              <a:gd name="connsiteX2" fmla="*/ 2026989 w 2026989"/>
              <a:gd name="connsiteY2" fmla="*/ 2756094 h 2764222"/>
              <a:gd name="connsiteX3" fmla="*/ 0 w 2026989"/>
              <a:gd name="connsiteY3" fmla="*/ 2756094 h 2764222"/>
              <a:gd name="connsiteX4" fmla="*/ 0 w 2026989"/>
              <a:gd name="connsiteY4" fmla="*/ 0 h 276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989" h="2764222">
                <a:moveTo>
                  <a:pt x="0" y="0"/>
                </a:moveTo>
                <a:lnTo>
                  <a:pt x="2008701" y="0"/>
                </a:lnTo>
                <a:lnTo>
                  <a:pt x="2026989" y="2756094"/>
                </a:lnTo>
                <a:cubicBezTo>
                  <a:pt x="1570782" y="2774382"/>
                  <a:pt x="675663" y="2756094"/>
                  <a:pt x="0" y="27560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47251" y="1635010"/>
            <a:ext cx="2029468" cy="275609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8269342" y="4420011"/>
            <a:ext cx="2526725" cy="1260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37118" y="4403919"/>
            <a:ext cx="3623760" cy="1609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860878" y="3864840"/>
            <a:ext cx="424543" cy="55517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85421" y="3864840"/>
            <a:ext cx="187778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63206" y="3309669"/>
            <a:ext cx="424543" cy="55517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603791" y="3293627"/>
            <a:ext cx="187778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860878" y="5301990"/>
            <a:ext cx="187778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880573" y="4420012"/>
            <a:ext cx="11458" cy="713536"/>
          </a:xfrm>
          <a:prstGeom prst="lin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455688" y="5279930"/>
            <a:ext cx="242058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8163207" y="3872886"/>
            <a:ext cx="292481" cy="1407044"/>
          </a:xfrm>
          <a:prstGeom prst="lin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062050" y="4246986"/>
            <a:ext cx="336884" cy="3368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25036" y="4227506"/>
            <a:ext cx="336884" cy="3368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03894" y="4264174"/>
            <a:ext cx="336884" cy="3368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03894" y="5133548"/>
            <a:ext cx="336884" cy="3368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94765" y="3696398"/>
            <a:ext cx="336884" cy="3368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627625" y="4269734"/>
            <a:ext cx="336884" cy="3368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291784" y="5117504"/>
            <a:ext cx="336884" cy="3368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707835" y="5117504"/>
            <a:ext cx="336884" cy="3368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287246" y="5117504"/>
            <a:ext cx="336884" cy="3368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17560" y="5133548"/>
            <a:ext cx="336884" cy="3368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100900" y="4260008"/>
            <a:ext cx="336884" cy="3368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967014" y="5380741"/>
            <a:ext cx="199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Entry Level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82789" y="5380741"/>
            <a:ext cx="248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Level 1/2 Qualifications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86751" y="4475691"/>
            <a:ext cx="199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GCSE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82899" y="4473345"/>
            <a:ext cx="82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Steps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73906" y="3940538"/>
            <a:ext cx="249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1   2   3   4   5  6 7 8 9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86780" y="4475404"/>
            <a:ext cx="364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W1   W2    W3    W4    W5   W6   W7   W8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5855876" y="4805266"/>
            <a:ext cx="29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E1      E2         E3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297092" y="3141227"/>
            <a:ext cx="336884" cy="3368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201969" y="3933161"/>
            <a:ext cx="197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W9  W10  W11  W12 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8441974" y="3372894"/>
            <a:ext cx="22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</a:t>
            </a:r>
            <a:r>
              <a:rPr lang="en-US" sz="1200" dirty="0" smtClean="0"/>
              <a:t>13 </a:t>
            </a:r>
            <a:r>
              <a:rPr lang="en-US" sz="1200" dirty="0"/>
              <a:t>W</a:t>
            </a:r>
            <a:r>
              <a:rPr lang="en-US" sz="1200" dirty="0" smtClean="0"/>
              <a:t>14 </a:t>
            </a:r>
            <a:r>
              <a:rPr lang="en-US" sz="1200" dirty="0"/>
              <a:t>W</a:t>
            </a:r>
            <a:r>
              <a:rPr lang="en-US" sz="1200" dirty="0" smtClean="0"/>
              <a:t>15 </a:t>
            </a:r>
            <a:r>
              <a:rPr lang="en-US" sz="1200" dirty="0"/>
              <a:t>W</a:t>
            </a:r>
            <a:r>
              <a:rPr lang="en-US" sz="1200" dirty="0" smtClean="0"/>
              <a:t>16 </a:t>
            </a:r>
            <a:r>
              <a:rPr lang="en-US" sz="1200" dirty="0"/>
              <a:t>W</a:t>
            </a:r>
            <a:r>
              <a:rPr lang="en-US" sz="1200" dirty="0" smtClean="0"/>
              <a:t>17 </a:t>
            </a:r>
            <a:r>
              <a:rPr lang="en-US" sz="1200" dirty="0"/>
              <a:t>W</a:t>
            </a:r>
            <a:r>
              <a:rPr lang="en-US" sz="1200" dirty="0" smtClean="0"/>
              <a:t>18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304317" y="593558"/>
            <a:ext cx="654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“Stage, not age”</a:t>
            </a:r>
            <a:endParaRPr lang="en-US" sz="3600" dirty="0"/>
          </a:p>
        </p:txBody>
      </p:sp>
      <p:sp>
        <p:nvSpPr>
          <p:cNvPr id="79" name="TextBox 78"/>
          <p:cNvSpPr txBox="1"/>
          <p:nvPr/>
        </p:nvSpPr>
        <p:spPr>
          <a:xfrm>
            <a:off x="2398934" y="2425826"/>
            <a:ext cx="158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“Empower”: Sensory</a:t>
            </a:r>
          </a:p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432470" y="2424287"/>
            <a:ext cx="1423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“Enrich”: Semi-formal Curriculum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129654" y="2424287"/>
            <a:ext cx="2017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“Employ”: Formal Curriculum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48" y="858158"/>
            <a:ext cx="1888234" cy="11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219200"/>
          </a:xfrm>
        </p:spPr>
        <p:txBody>
          <a:bodyPr/>
          <a:lstStyle/>
          <a:p>
            <a:r>
              <a:rPr lang="en-US"/>
              <a:t>Methods of Assessment </a:t>
            </a:r>
            <a:br>
              <a:rPr lang="en-US"/>
            </a:br>
            <a:r>
              <a:rPr lang="en-US"/>
              <a:t>&amp; Target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9201"/>
            <a:ext cx="8596668" cy="5638800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SOLAR: W Steps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Marking</a:t>
            </a:r>
            <a:r>
              <a:rPr lang="en-US" dirty="0"/>
              <a:t>, annotation &amp; </a:t>
            </a:r>
            <a:r>
              <a:rPr lang="en-US" dirty="0" smtClean="0"/>
              <a:t>feedback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Work/photos/videos that evidence progress over time  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Feedback from Area </a:t>
            </a:r>
            <a:r>
              <a:rPr lang="en-US" dirty="0" smtClean="0"/>
              <a:t>Reviews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Audits (</a:t>
            </a:r>
            <a:r>
              <a:rPr lang="en-US" dirty="0" err="1" smtClean="0"/>
              <a:t>eg</a:t>
            </a:r>
            <a:r>
              <a:rPr lang="en-US" dirty="0" smtClean="0"/>
              <a:t> Communication Friendly Environment)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Pupil Voice interviews and questionnaires 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Progress Meetings &amp; Accelerated Progress </a:t>
            </a:r>
            <a:r>
              <a:rPr lang="en-US" dirty="0" smtClean="0"/>
              <a:t>Interventions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Reading &amp; Phonics Assessments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 Letters &amp; Sounds Phonics </a:t>
            </a:r>
            <a:r>
              <a:rPr lang="en-US" dirty="0" err="1" smtClean="0"/>
              <a:t>Programme</a:t>
            </a:r>
            <a:r>
              <a:rPr lang="en-US" dirty="0" smtClean="0"/>
              <a:t>, BURTS, Derbyshire</a:t>
            </a:r>
          </a:p>
          <a:p>
            <a:pPr>
              <a:buFont typeface="Arial" charset="0"/>
              <a:buChar char="•"/>
            </a:pPr>
            <a:r>
              <a:rPr lang="en-US" dirty="0"/>
              <a:t>Therapy assessments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eg</a:t>
            </a:r>
            <a:r>
              <a:rPr lang="en-US" dirty="0"/>
              <a:t> Hydro Therapy, SDQs Strengths &amp; Difficulties Questionnaire)/</a:t>
            </a:r>
            <a:r>
              <a:rPr lang="en-US" dirty="0" err="1"/>
              <a:t>Boxall</a:t>
            </a:r>
            <a:r>
              <a:rPr lang="en-US" dirty="0"/>
              <a:t> Profile/Thrive assessment, Rebound Therapy, </a:t>
            </a:r>
            <a:r>
              <a:rPr lang="en-US" dirty="0" err="1"/>
              <a:t>Sherbourne</a:t>
            </a:r>
            <a:r>
              <a:rPr lang="en-US" dirty="0"/>
              <a:t>, Eye Gaze, Speech &amp; Language </a:t>
            </a:r>
            <a:r>
              <a:rPr lang="en-US" dirty="0" smtClean="0"/>
              <a:t>Therapy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Attendance (SIMS) &amp; </a:t>
            </a:r>
            <a:r>
              <a:rPr lang="en-US" dirty="0" err="1" smtClean="0"/>
              <a:t>Behaviour</a:t>
            </a:r>
            <a:r>
              <a:rPr lang="en-US" dirty="0" smtClean="0"/>
              <a:t> (</a:t>
            </a:r>
            <a:r>
              <a:rPr lang="en-US" dirty="0" err="1" smtClean="0"/>
              <a:t>Behaviour</a:t>
            </a:r>
            <a:r>
              <a:rPr lang="en-US" dirty="0" smtClean="0"/>
              <a:t> Watch)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Development Matters </a:t>
            </a:r>
            <a:r>
              <a:rPr lang="en-US" dirty="0" smtClean="0"/>
              <a:t>(Early Years Steps)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incorporated into SOLAR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EHCP Trackers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BKSB/Vista </a:t>
            </a:r>
            <a:r>
              <a:rPr lang="mr-IN" dirty="0"/>
              <a:t>–</a:t>
            </a:r>
            <a:r>
              <a:rPr lang="en-US" dirty="0"/>
              <a:t> under further development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Accreditation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attainment  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Soft Skills (identified within SOLAR)</a:t>
            </a:r>
          </a:p>
          <a:p>
            <a:pPr>
              <a:buFont typeface="Arial" charset="0"/>
              <a:buChar char="•"/>
            </a:pPr>
            <a:r>
              <a:rPr lang="en-US" dirty="0"/>
              <a:t>Aspects of Engagement </a:t>
            </a:r>
          </a:p>
          <a:p>
            <a:pPr>
              <a:buFont typeface="Arial" charset="0"/>
              <a:buChar char="•"/>
            </a:pPr>
            <a:r>
              <a:rPr lang="en-US" dirty="0"/>
              <a:t>MSI (Multi Sensory Impairment)</a:t>
            </a:r>
          </a:p>
          <a:p>
            <a:pPr>
              <a:buFont typeface="Arial" charset="0"/>
              <a:buChar char="•"/>
            </a:pPr>
            <a:r>
              <a:rPr lang="en-US" dirty="0"/>
              <a:t>SCERTS (Social Communication Emotional Regulation &amp; Transactional Support)</a:t>
            </a:r>
          </a:p>
          <a:p>
            <a:pPr>
              <a:buFont typeface="Arial" charset="0"/>
              <a:buChar char="•"/>
            </a:pPr>
            <a:r>
              <a:rPr lang="en-US" dirty="0"/>
              <a:t>Internal and external moderation </a:t>
            </a:r>
          </a:p>
          <a:p>
            <a:pPr>
              <a:buFont typeface="Arial" charset="0"/>
              <a:buChar char="•"/>
            </a:pPr>
            <a:r>
              <a:rPr lang="en-US" dirty="0"/>
              <a:t>TRACK: tracks progress against at least Good progress for W Steps</a:t>
            </a:r>
          </a:p>
          <a:p>
            <a:pPr>
              <a:buFont typeface="Arial" charset="0"/>
              <a:buChar char="•"/>
            </a:pPr>
            <a:r>
              <a:rPr lang="en-US" dirty="0"/>
              <a:t>Provision Matrix: collates progress, attendance and therapies data</a:t>
            </a:r>
          </a:p>
          <a:p>
            <a:pPr>
              <a:buFont typeface="Arial" charset="0"/>
              <a:buChar char="•"/>
            </a:pPr>
            <a:r>
              <a:rPr lang="en-US" dirty="0"/>
              <a:t>Woodlands Flight Path: in-year progress and across-Key-Stage progress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4" y="246463"/>
            <a:ext cx="1643589" cy="972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51" y="355884"/>
            <a:ext cx="4573337" cy="2492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51" y="3419381"/>
            <a:ext cx="4517530" cy="31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25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Accreditation Evolution &amp; Pathways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64465" y="1337945"/>
            <a:ext cx="1715135" cy="548132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  <a:alpha val="72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>
            <a:noAutofit/>
          </a:bodyPr>
          <a:lstStyle/>
          <a:p>
            <a:pPr>
              <a:spcAft>
                <a:spcPts val="0"/>
              </a:spcAft>
            </a:pPr>
            <a:r>
              <a:rPr lang="en-GB" sz="900" b="1">
                <a:effectLst/>
                <a:ea typeface="Calibri" charset="0"/>
              </a:rPr>
              <a:t>KS4: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Entry Level English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Entry Level Maths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Entry Level PE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Entry Level Science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IGCSE English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b="1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KS5: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E1-3 OCNW/MR Skills for work and life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Functional Skills Maths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Functional Skills English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Functional Skills ICT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Arts Award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ASDAN E3 Award Practical Cooking Skills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750">
                <a:effectLst/>
                <a:latin typeface="Tahoma" charset="0"/>
                <a:ea typeface="Calibri" charset="0"/>
              </a:rPr>
              <a:t> </a:t>
            </a:r>
            <a:endParaRPr lang="en-GB" sz="800">
              <a:effectLst/>
              <a:latin typeface="Tahoma" charset="0"/>
              <a:ea typeface="Calibri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08835" y="1356360"/>
            <a:ext cx="1838325" cy="5481320"/>
          </a:xfrm>
          <a:prstGeom prst="roundRect">
            <a:avLst>
              <a:gd name="adj" fmla="val 10000"/>
            </a:avLst>
          </a:prstGeom>
          <a:solidFill>
            <a:srgbClr val="92D050">
              <a:alpha val="72000"/>
            </a:srgbClr>
          </a:solidFill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en-GB" sz="900" b="1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KS4: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P1-8 ASDAN Transition Challenge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Entry Level English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Entry Level Maths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Entry Level PE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IGCSE English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WJEC E2-3 Preparing for work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WJEC E2-3 Science Today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WJEC E2-3 IT Users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b="1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KS5: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P1-8 ASDAN Towards Independence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E1-3 OCNWMR Skills for Work and Life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ASDAN PSD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Functional Skills Maths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Functional Skills English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Functional Skills ICT</a:t>
            </a:r>
            <a:endParaRPr lang="en-GB" sz="800">
              <a:effectLst/>
              <a:latin typeface="Tahoma" charset="0"/>
              <a:ea typeface="Calibri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8155" y="1354455"/>
            <a:ext cx="1823720" cy="5481320"/>
          </a:xfrm>
          <a:prstGeom prst="roundRect">
            <a:avLst>
              <a:gd name="adj" fmla="val 10000"/>
            </a:avLst>
          </a:prstGeom>
          <a:solidFill>
            <a:srgbClr val="F6F971">
              <a:alpha val="72000"/>
            </a:srgbClr>
          </a:solidFill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en-GB" sz="900" b="1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KS4: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P1-8 ASDAN Transition Challenge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Entry Level English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Entry Level Maths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Entry Level PE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IGCSE English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WJEC E2-3 Preparing for work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WJEC E2-3 Science Today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WJEC E2-3 IT Users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WJEC E2-3 Independent Living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WJEC E2-3 Humanities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b="1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KS5: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P1-8 ASDAN Towards Independence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ASDAN Workright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ASDAN E2-L2 Employability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E1-3 OCNWMR Skills for Work and Life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ASDAN PSD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Functional Skills Maths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Functional Skills English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Functional Skills ICT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BTEC E3-L2 Work Skills</a:t>
            </a:r>
            <a:endParaRPr lang="en-GB" sz="800">
              <a:effectLst/>
              <a:latin typeface="Tahoma" charset="0"/>
              <a:ea typeface="Calibri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45555" y="1345565"/>
            <a:ext cx="2054225" cy="5485765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en-GB" sz="900" b="1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KS4: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P1-8 ASDAN Transition Challenge (Pre – entry level)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Entry Level English (E1 – E3)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Entry Level Maths (E1 – E3)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Entry Level PE (E1 – E3)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IGCSE English 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WJEC (E2 – E3) Preparing for work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WJEC (E2 – E3) Science Today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WJEC (E2 – E3) IT Users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WJEC (E2 – E3 )Independent Living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WJEC (E2 – E3) Humanities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Duke of Edinburgh Award (Bronze)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b="1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KS5: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ASDAN Towards Independence (Pre-entry level)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ASDAN Workright (Pre-entry level)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ASDAN Employability (E2-L1)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ASDAN Personal Social Development (E1-L1)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Functional Skills English (E1-L1)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Functional Skills Maths (E1-L1)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Functional Skills ICT (E1-L1)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OCNWMR Food Hygienic Certificate (E3-L1)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Duke of Edinburgh Award (Bronze)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BTEC Work Skills (E3-L1)</a:t>
            </a:r>
            <a:endParaRPr lang="en-GB" sz="800">
              <a:effectLst/>
              <a:latin typeface="Tahoma" charset="0"/>
              <a:ea typeface="Calibri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6865" y="6047105"/>
            <a:ext cx="1464310" cy="551180"/>
          </a:xfrm>
          <a:prstGeom prst="roundRect">
            <a:avLst/>
          </a:prstGeom>
          <a:gradFill>
            <a:gsLst>
              <a:gs pos="0">
                <a:srgbClr val="B7ECFF"/>
              </a:gs>
              <a:gs pos="97000">
                <a:srgbClr val="00B0F0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800" b="1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2015 - 2016</a:t>
            </a:r>
            <a:endParaRPr lang="en-GB" sz="800">
              <a:effectLst/>
              <a:latin typeface="Tahoma" charset="0"/>
              <a:ea typeface="Calibri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59330" y="6050915"/>
            <a:ext cx="1464310" cy="551180"/>
          </a:xfrm>
          <a:prstGeom prst="roundRect">
            <a:avLst/>
          </a:prstGeom>
          <a:gradFill>
            <a:gsLst>
              <a:gs pos="0">
                <a:srgbClr val="8BFFBF"/>
              </a:gs>
              <a:gs pos="97000">
                <a:srgbClr val="00B050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800" b="1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2016 - 2017</a:t>
            </a:r>
            <a:endParaRPr lang="en-GB" sz="800">
              <a:effectLst/>
              <a:latin typeface="Tahoma" charset="0"/>
              <a:ea typeface="Calibri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29760" y="6055995"/>
            <a:ext cx="1464310" cy="551180"/>
          </a:xfrm>
          <a:prstGeom prst="roundRect">
            <a:avLst/>
          </a:prstGeom>
          <a:gradFill>
            <a:gsLst>
              <a:gs pos="0">
                <a:srgbClr val="FAFCBC"/>
              </a:gs>
              <a:gs pos="100000">
                <a:srgbClr val="FFFF00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800" b="1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2017 - 2018</a:t>
            </a:r>
            <a:endParaRPr lang="en-GB" sz="800">
              <a:effectLst/>
              <a:latin typeface="Tahoma" charset="0"/>
              <a:ea typeface="Calibri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97015" y="6051550"/>
            <a:ext cx="1463675" cy="564515"/>
          </a:xfrm>
          <a:prstGeom prst="roundRect">
            <a:avLst/>
          </a:prstGeom>
          <a:gradFill>
            <a:gsLst>
              <a:gs pos="0">
                <a:srgbClr val="FAF0F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800" b="1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2018 - 2019</a:t>
            </a:r>
            <a:endParaRPr lang="en-GB" sz="800">
              <a:effectLst/>
              <a:latin typeface="Tahoma" charset="0"/>
              <a:ea typeface="Calibri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3140" y="1356360"/>
            <a:ext cx="1838960" cy="5497195"/>
          </a:xfrm>
          <a:prstGeom prst="roundRect">
            <a:avLst>
              <a:gd name="adj" fmla="val 10000"/>
            </a:avLst>
          </a:prstGeom>
          <a:solidFill>
            <a:srgbClr val="73FDD6"/>
          </a:solidFill>
          <a:ln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en-GB" sz="1000" b="1" kern="12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KS4/5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ea typeface="Calibri" charset="0"/>
                <a:cs typeface="Times New Roman" charset="0"/>
              </a:rPr>
              <a:t>Functional Skills English (E1-L1)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ea typeface="Calibri" charset="0"/>
                <a:cs typeface="Times New Roman" charset="0"/>
              </a:rPr>
              <a:t>IGCSE English 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ea typeface="Calibri" charset="0"/>
                <a:cs typeface="Times New Roman" charset="0"/>
              </a:rPr>
              <a:t>Entry Level English (E1-E3)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ea typeface="Calibri" charset="0"/>
                <a:cs typeface="Times New Roman" charset="0"/>
              </a:rPr>
              <a:t>Entry Level Maths (E1-E3)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ea typeface="Calibri" charset="0"/>
                <a:cs typeface="Times New Roman" charset="0"/>
              </a:rPr>
              <a:t>Functional Skills Maths (E1-L1)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ea typeface="Calibri" charset="0"/>
                <a:cs typeface="Times New Roman" charset="0"/>
              </a:rPr>
              <a:t>Entry Level PE (E1-E3)  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ea typeface="Calibri" charset="0"/>
                <a:cs typeface="Times New Roman" charset="0"/>
              </a:rPr>
              <a:t>ASDAN Towards independence (pre-entry level)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ea typeface="Calibri" charset="0"/>
                <a:cs typeface="Times New Roman" charset="0"/>
              </a:rPr>
              <a:t>ASDAN Workright (pre-entry level)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ea typeface="Calibri" charset="0"/>
                <a:cs typeface="Times New Roman" charset="0"/>
              </a:rPr>
              <a:t>ASDAN Employability (E2-L1)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ea typeface="Calibri" charset="0"/>
                <a:cs typeface="Times New Roman" charset="0"/>
              </a:rPr>
              <a:t>ASDAN Personal Social Development (E1-L1)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ea typeface="Calibri" charset="0"/>
                <a:cs typeface="Times New Roman" charset="0"/>
              </a:rPr>
              <a:t>Functional Skills ICT (E1-L1)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OCNWMR Food Hygienic Certificate (E3-L1)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ea typeface="Calibri" charset="0"/>
                <a:cs typeface="Times New Roman" charset="0"/>
              </a:rPr>
              <a:t>Duke of Edinburgh Award (Bronze) 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latin typeface="Tahoma" charset="0"/>
                <a:ea typeface="Calibri" charset="0"/>
              </a:rPr>
              <a:t>BTEC Work Skills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1000">
                <a:effectLst/>
                <a:ea typeface="Calibri" charset="0"/>
                <a:cs typeface="Times New Roman" charset="0"/>
              </a:rPr>
              <a:t>P1-8 ASDAN Transition Challenge (pre-entry level)</a:t>
            </a:r>
            <a:endParaRPr lang="en-GB" sz="120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100">
                <a:effectLst/>
                <a:latin typeface="Tahoma" charset="0"/>
                <a:ea typeface="Calibri" charset="0"/>
              </a:rPr>
              <a:t> </a:t>
            </a:r>
            <a:endParaRPr lang="en-GB" sz="800">
              <a:effectLst/>
              <a:latin typeface="Tahoma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GB" sz="800">
                <a:effectLst/>
                <a:latin typeface="Tahoma" charset="0"/>
                <a:ea typeface="Calibri" charset="0"/>
              </a:rPr>
              <a:t> 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780145" y="6051550"/>
            <a:ext cx="1463675" cy="564515"/>
          </a:xfrm>
          <a:prstGeom prst="roundRect">
            <a:avLst/>
          </a:prstGeom>
          <a:solidFill>
            <a:srgbClr val="00D6B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800" b="1" kern="1200" dirty="0" smtClean="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2019 </a:t>
            </a:r>
            <a:r>
              <a:rPr lang="mr-IN" sz="1800" b="1" kern="1200" dirty="0" smtClean="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–</a:t>
            </a:r>
            <a:r>
              <a:rPr lang="en-GB" sz="1800" b="1" kern="1200" dirty="0" smtClean="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GB" sz="1800" b="1" kern="1200" dirty="0" smtClean="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20</a:t>
            </a:r>
            <a:endParaRPr lang="en-GB" sz="12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5" name="Rectangle 105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																																																																														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06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331495" y="625474"/>
            <a:ext cx="7942507" cy="712469"/>
          </a:xfrm>
          <a:prstGeom prst="rect">
            <a:avLst/>
          </a:prstGeom>
          <a:solidFill>
            <a:srgbClr val="EA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en-GB" sz="1800" b="1" smtClean="0">
              <a:solidFill>
                <a:srgbClr val="000000"/>
              </a:solidFill>
              <a:effectLst/>
              <a:ea typeface="Calibri" charset="0"/>
              <a:cs typeface="Times New Roman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Woodlands </a:t>
            </a:r>
            <a:r>
              <a:rPr lang="en-GB" sz="1800" b="1" dirty="0">
                <a:solidFill>
                  <a:srgbClr val="000000"/>
                </a:solidFill>
                <a:effectLst/>
                <a:ea typeface="Calibri" charset="0"/>
                <a:cs typeface="Times New Roman" charset="0"/>
              </a:rPr>
              <a:t>School Accredited Outcomes 2015 - 2020 </a:t>
            </a:r>
            <a:endParaRPr lang="en-GB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52" y="170181"/>
            <a:ext cx="1973115" cy="116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558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Curriculum </a:t>
            </a:r>
            <a:r>
              <a:rPr lang="en-US" smtClean="0"/>
              <a:t>and Therapies/Interventions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11" y="5018505"/>
            <a:ext cx="2227180" cy="1318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05852"/>
            <a:ext cx="6731000" cy="431265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4" y="558216"/>
            <a:ext cx="4747536" cy="6220152"/>
          </a:xfrm>
        </p:spPr>
      </p:pic>
    </p:spTree>
    <p:extLst>
      <p:ext uri="{BB962C8B-B14F-4D97-AF65-F5344CB8AC3E}">
        <p14:creationId xmlns:p14="http://schemas.microsoft.com/office/powerpoint/2010/main" val="17783642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67676</TotalTime>
  <Words>927</Words>
  <Application>Microsoft Macintosh PowerPoint</Application>
  <PresentationFormat>Widescreen</PresentationFormat>
  <Paragraphs>208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Mangal</vt:lpstr>
      <vt:lpstr>Tahoma</vt:lpstr>
      <vt:lpstr>Times New Roman</vt:lpstr>
      <vt:lpstr>Trebuchet MS</vt:lpstr>
      <vt:lpstr>Wingdings 3</vt:lpstr>
      <vt:lpstr>Arial</vt:lpstr>
      <vt:lpstr>Facet</vt:lpstr>
      <vt:lpstr>Woodlands Assessment &amp; Target-Setting 2019-20 </vt:lpstr>
      <vt:lpstr>Philosophy Behind Assessment  at Woodlands School</vt:lpstr>
      <vt:lpstr>New Assessment Framework: A Brief History!  </vt:lpstr>
      <vt:lpstr>Woodlands Assessment  Equivalence Chart (an in-exact science)</vt:lpstr>
      <vt:lpstr>Curricular Assessment: Solar</vt:lpstr>
      <vt:lpstr>PowerPoint Presentation</vt:lpstr>
      <vt:lpstr>Methods of Assessment  &amp; Target Setting</vt:lpstr>
      <vt:lpstr>Accreditation Evolution &amp; Pathways </vt:lpstr>
      <vt:lpstr>Curriculum and Therapies/Interventions</vt:lpstr>
      <vt:lpstr>Pupil Progress Meetings 2019-20: Bespoke Frameworks; dialogue for celebration &amp; improvement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61</cp:revision>
  <dcterms:created xsi:type="dcterms:W3CDTF">2018-02-25T22:33:58Z</dcterms:created>
  <dcterms:modified xsi:type="dcterms:W3CDTF">2020-03-07T21:38:15Z</dcterms:modified>
</cp:coreProperties>
</file>